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32"/>
  </p:notesMasterIdLst>
  <p:sldIdLst>
    <p:sldId id="256" r:id="rId2"/>
    <p:sldId id="257" r:id="rId3"/>
    <p:sldId id="305" r:id="rId4"/>
    <p:sldId id="306" r:id="rId5"/>
    <p:sldId id="307" r:id="rId6"/>
    <p:sldId id="308" r:id="rId7"/>
    <p:sldId id="309" r:id="rId8"/>
    <p:sldId id="310" r:id="rId9"/>
    <p:sldId id="315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322" r:id="rId3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bbdb026c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bbdb026c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fbbdb026c0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bbdb026c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bbdb026c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fbbdb026c0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bdb026c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bbdb026c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fbbdb026c0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bbdb026c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bbdb026c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fbbdb026c0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bbdb026c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bbdb026c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bdb026c0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bbdb026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bbdb026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bdb026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bbdb026c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bbdb026c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fbbdb026c0_0_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fbbdb026c0_0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fbbdb026c0_0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fbbdb026c0_0_3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fbbdb026c0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fbbdb026c0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gfbbdb026c0_0_2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fbbdb026c0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fbbdb026c0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bbdb026c0_0_2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fbd22a145e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fbd22a145e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fbd22a145e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fbbdb026c0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fbbdb026c0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gfbbdb026c0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bbdb026c0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bbdb026c0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fbbdb026c0_0_2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fbbdb026c0_0_2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fbbdb026c0_0_2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gfbbdb026c0_0_2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fbbdb026c0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fbbdb026c0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fbbdb026c0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fbbdb026c0_0_2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fbbdb026c0_0_2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fbbdb026c0_0_2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bbdb026c0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fbbdb026c0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fbbdb026c0_0_2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fbbdb026c0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fbbdb026c0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fbbdb026c0_0_2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bbdb026c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bbdb026c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fbbdb026c0_0_3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bbdb026c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bbdb026c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fbbdb026c0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bbdb02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fbbdb02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c614b51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fc614b51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fc614b516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c614b516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fc614b516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c614b516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fc614b516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c614b516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fc614b516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http://www.cs.cornell.edu/courses/cs4620/2020fa/</a:t>
            </a:r>
            <a:endParaRPr/>
          </a:p>
        </p:txBody>
      </p:sp>
      <p:sp>
        <p:nvSpPr>
          <p:cNvPr id="509" name="Google Shape;509;gfc614b5165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c614b516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fc614b516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c614b516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fc614b516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bbdb026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fbbdb026c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fbbdb026c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hyperlink" Target="https://en.wikipedia.org/wiki/Atan2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an2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othings/stb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psoares/TarefaRayTracer" TargetMode="Externa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shadertoy.com/view/ll33zS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26: Mapeamentos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Coordenadas paramétricas em superfícies implícitas</a:t>
            </a:r>
            <a:endParaRPr sz="2467"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/>
              <a:t>Um dilema em superfícies implícitas é como mapear texturas nelas. Por exemplo: como podemos fazer esse mapeamento numa superfície implícita?</a:t>
            </a:r>
            <a:endParaRPr sz="2100"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390550" y="4412166"/>
            <a:ext cx="8428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abordagem é mapear coordenadas de superfície parametrizadas em função das coordenadas no espaço do ponto na superfície.</a:t>
            </a:r>
            <a:endParaRPr/>
          </a:p>
        </p:txBody>
      </p:sp>
      <p:grpSp>
        <p:nvGrpSpPr>
          <p:cNvPr id="51" name="Google Shape;51;p7"/>
          <p:cNvGrpSpPr/>
          <p:nvPr/>
        </p:nvGrpSpPr>
        <p:grpSpPr>
          <a:xfrm>
            <a:off x="564322" y="1801155"/>
            <a:ext cx="8357279" cy="2542121"/>
            <a:chOff x="937975" y="1957199"/>
            <a:chExt cx="7436625" cy="2262076"/>
          </a:xfrm>
        </p:grpSpPr>
        <p:pic>
          <p:nvPicPr>
            <p:cNvPr id="52" name="Google Shape;5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7975" y="2117799"/>
              <a:ext cx="3463204" cy="173157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3" name="Google Shape;53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11400" y="1957199"/>
              <a:ext cx="3463200" cy="194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7"/>
            <p:cNvSpPr txBox="1"/>
            <p:nvPr/>
          </p:nvSpPr>
          <p:spPr>
            <a:xfrm>
              <a:off x="937975" y="3849375"/>
              <a:ext cx="3463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dk1"/>
                  </a:solidFill>
                </a:rPr>
                <a:t>Textura</a:t>
              </a:r>
              <a:endParaRPr sz="1700"/>
            </a:p>
          </p:txBody>
        </p:sp>
        <p:sp>
          <p:nvSpPr>
            <p:cNvPr id="55" name="Google Shape;55;p7"/>
            <p:cNvSpPr txBox="1"/>
            <p:nvPr/>
          </p:nvSpPr>
          <p:spPr>
            <a:xfrm>
              <a:off x="4911400" y="3782800"/>
              <a:ext cx="3463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dk1"/>
                  </a:solidFill>
                </a:rPr>
                <a:t>Geometria</a:t>
              </a:r>
              <a:endParaRPr sz="1700"/>
            </a:p>
          </p:txBody>
        </p: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Implícita vs Explícita</a:t>
            </a: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Relembrando que para a esfera temos que sua forma implícita pode ser descrita como: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Já sua representação explícita pode ser parametrizada em coordenadas no R2 da seguinte forma: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64" name="Google Shape;6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00" y="2922400"/>
            <a:ext cx="2548376" cy="13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/>
        </p:nvSpPr>
        <p:spPr>
          <a:xfrm>
            <a:off x="390550" y="4502625"/>
            <a:ext cx="818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Será que podemos usar o 𝜃 e 𝜙 como valores para se encontrar na textura?</a:t>
            </a:r>
            <a:endParaRPr/>
          </a:p>
        </p:txBody>
      </p:sp>
      <p:pic>
        <p:nvPicPr>
          <p:cNvPr id="66" name="Google Shape;66;p8" descr="{&quot;type&quot;:&quot;$$&quot;,&quot;backgroundColorModified&quot;:null,&quot;font&quot;:{&quot;family&quot;:&quot;Arial&quot;,&quot;color&quot;:&quot;#000000&quot;,&quot;size&quot;:12},&quot;backgroundColor&quot;:&quot;#FFFFFF&quot;,&quot;aid&quot;:null,&quot;code&quot;:&quot;$$X^{2}+Y^{2}+Z^{2}-R^{2}=0$$&quot;,&quot;id&quot;:&quot;1&quot;,&quot;ts&quot;:1637169191897,&quot;cs&quot;:&quot;W2+oPUX2PnXrFfjsCiXRtA==&quot;,&quot;size&quot;:{&quot;width&quot;:193.66666666666666,&quot;height&quot;:18.1666666666666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875" y="1663325"/>
            <a:ext cx="2632610" cy="2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927223"/>
            <a:ext cx="2832450" cy="29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Varrendo a textura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7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Ou seja, conforme o valor de 𝜃 e 𝜙 avançam identificamos qual cor pegar na textura.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150" y="1942426"/>
            <a:ext cx="4895601" cy="2447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" name="Google Shape;77;p9"/>
          <p:cNvSpPr txBox="1"/>
          <p:nvPr/>
        </p:nvSpPr>
        <p:spPr>
          <a:xfrm>
            <a:off x="3490602" y="2906975"/>
            <a:ext cx="314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50">
                <a:solidFill>
                  <a:srgbClr val="222222"/>
                </a:solidFill>
              </a:rPr>
              <a:t>𝜃</a:t>
            </a:r>
            <a:endParaRPr sz="2200"/>
          </a:p>
        </p:txBody>
      </p:sp>
      <p:cxnSp>
        <p:nvCxnSpPr>
          <p:cNvPr id="78" name="Google Shape;78;p9"/>
          <p:cNvCxnSpPr/>
          <p:nvPr/>
        </p:nvCxnSpPr>
        <p:spPr>
          <a:xfrm rot="10800000">
            <a:off x="3772202" y="1938875"/>
            <a:ext cx="0" cy="246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9"/>
          <p:cNvCxnSpPr/>
          <p:nvPr/>
        </p:nvCxnSpPr>
        <p:spPr>
          <a:xfrm>
            <a:off x="3913650" y="4553871"/>
            <a:ext cx="4914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9"/>
          <p:cNvSpPr txBox="1"/>
          <p:nvPr/>
        </p:nvSpPr>
        <p:spPr>
          <a:xfrm>
            <a:off x="6133500" y="4446359"/>
            <a:ext cx="474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50">
                <a:solidFill>
                  <a:srgbClr val="222222"/>
                </a:solidFill>
              </a:rPr>
              <a:t>𝜙</a:t>
            </a:r>
            <a:endParaRPr sz="2250"/>
          </a:p>
        </p:txBody>
      </p:sp>
      <p:cxnSp>
        <p:nvCxnSpPr>
          <p:cNvPr id="81" name="Google Shape;81;p9"/>
          <p:cNvCxnSpPr/>
          <p:nvPr/>
        </p:nvCxnSpPr>
        <p:spPr>
          <a:xfrm rot="10800000" flipH="1">
            <a:off x="2597725" y="3349575"/>
            <a:ext cx="2998500" cy="584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oval" w="med" len="med"/>
            <a:tailEnd type="stealth" w="med" len="med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descobrir Theta e Phi</a:t>
            </a: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738200" cy="131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 Ray Tracer, temos as coordenadas do ponto no espaço (x, y, z). Porém, precisamos das coordenadas 𝜃 e 𝜙.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/>
              <a:t>Temos como ir das coordenadas do R2 para o R3.</a:t>
            </a: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2061175"/>
            <a:ext cx="2548376" cy="13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/>
          <p:nvPr/>
        </p:nvSpPr>
        <p:spPr>
          <a:xfrm>
            <a:off x="474900" y="3538100"/>
            <a:ext cx="8271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0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solução para encontrar as coordenadas 𝜃 e 𝜙 é fazer o inverso dessas relações.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11"/>
          <p:cNvCxnSpPr/>
          <p:nvPr/>
        </p:nvCxnSpPr>
        <p:spPr>
          <a:xfrm rot="10800000" flipH="1">
            <a:off x="1739374" y="3595577"/>
            <a:ext cx="248100" cy="4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Descobrindo o 𝜙</a:t>
            </a:r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88100" cy="13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A função atan2(y, x) é definida como o ângulo no plano euclidiano, dado em radianos, entre o eixo x positivo e o raio para o ponto (x, y) ≠ ( 0, 0).</a:t>
            </a:r>
            <a:endParaRPr sz="1400"/>
          </a:p>
        </p:txBody>
      </p:sp>
      <p:sp>
        <p:nvSpPr>
          <p:cNvPr id="100" name="Google Shape;100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225" y="629725"/>
            <a:ext cx="20955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 txBox="1"/>
          <p:nvPr/>
        </p:nvSpPr>
        <p:spPr>
          <a:xfrm>
            <a:off x="2597750" y="5335075"/>
            <a:ext cx="5795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fonte: </a:t>
            </a:r>
            <a:r>
              <a:rPr lang="pt-BR" sz="1150" u="sng">
                <a:solidFill>
                  <a:schemeClr val="hlink"/>
                </a:solidFill>
                <a:hlinkClick r:id="rId4"/>
              </a:rPr>
              <a:t>https://en.wikipedia.org/wiki/Atan2</a:t>
            </a:r>
            <a:r>
              <a:rPr lang="pt-BR" sz="1150">
                <a:solidFill>
                  <a:schemeClr val="dk1"/>
                </a:solidFill>
              </a:rPr>
              <a:t> </a:t>
            </a:r>
            <a:endParaRPr sz="100"/>
          </a:p>
        </p:txBody>
      </p:sp>
      <p:cxnSp>
        <p:nvCxnSpPr>
          <p:cNvPr id="103" name="Google Shape;103;p11"/>
          <p:cNvCxnSpPr/>
          <p:nvPr/>
        </p:nvCxnSpPr>
        <p:spPr>
          <a:xfrm rot="10800000" flipH="1">
            <a:off x="412775" y="2890350"/>
            <a:ext cx="3149400" cy="14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1"/>
          <p:cNvCxnSpPr/>
          <p:nvPr/>
        </p:nvCxnSpPr>
        <p:spPr>
          <a:xfrm rot="10800000">
            <a:off x="1987475" y="2015600"/>
            <a:ext cx="0" cy="3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00425" y="2858150"/>
            <a:ext cx="2774100" cy="15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11"/>
          <p:cNvSpPr txBox="1"/>
          <p:nvPr/>
        </p:nvSpPr>
        <p:spPr>
          <a:xfrm>
            <a:off x="3318417" y="28305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3036717" y="4158991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1976288" y="19131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1"/>
          <p:cNvSpPr/>
          <p:nvPr/>
        </p:nvSpPr>
        <p:spPr>
          <a:xfrm>
            <a:off x="1629841" y="3255064"/>
            <a:ext cx="675900" cy="656100"/>
          </a:xfrm>
          <a:prstGeom prst="arc">
            <a:avLst>
              <a:gd name="adj1" fmla="val 7073997"/>
              <a:gd name="adj2" fmla="val 90238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641590" y="2511366"/>
            <a:ext cx="2560552" cy="250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/>
        </p:nvSpPr>
        <p:spPr>
          <a:xfrm>
            <a:off x="1463186" y="3667839"/>
            <a:ext cx="474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222222"/>
                </a:solidFill>
              </a:rPr>
              <a:t>𝜙</a:t>
            </a:r>
            <a:endParaRPr sz="900"/>
          </a:p>
        </p:txBody>
      </p:sp>
      <p:pic>
        <p:nvPicPr>
          <p:cNvPr id="112" name="Google Shape;11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9825" y="3285200"/>
            <a:ext cx="2433900" cy="6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2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641590" y="2511366"/>
            <a:ext cx="2560552" cy="250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Ajustando Faixa do 𝜙</a:t>
            </a:r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3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A função atan2(y, x) retorna de 0 a </a:t>
            </a:r>
            <a:r>
              <a:rPr lang="pt-BR" sz="2250">
                <a:latin typeface="Arial"/>
                <a:ea typeface="Arial"/>
                <a:cs typeface="Arial"/>
                <a:sym typeface="Arial"/>
              </a:rPr>
              <a:t>𝜋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 e depois de -</a:t>
            </a:r>
            <a:r>
              <a:rPr lang="pt-BR" sz="2250">
                <a:latin typeface="Arial"/>
                <a:ea typeface="Arial"/>
                <a:cs typeface="Arial"/>
                <a:sym typeface="Arial"/>
              </a:rPr>
              <a:t>𝜋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 até 0 novamente.</a:t>
            </a:r>
            <a:endParaRPr sz="2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Para termos uma função que varie de 0 a 2*</a:t>
            </a:r>
            <a:r>
              <a:rPr lang="pt-BR" sz="2250">
                <a:latin typeface="Arial"/>
                <a:ea typeface="Arial"/>
                <a:cs typeface="Arial"/>
                <a:sym typeface="Arial"/>
              </a:rPr>
              <a:t>𝜋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 precisamos fazer os seguintes ajustes:</a:t>
            </a:r>
            <a:endParaRPr sz="2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cxnSp>
        <p:nvCxnSpPr>
          <p:cNvPr id="122" name="Google Shape;122;p12"/>
          <p:cNvCxnSpPr/>
          <p:nvPr/>
        </p:nvCxnSpPr>
        <p:spPr>
          <a:xfrm rot="10800000" flipH="1">
            <a:off x="412775" y="2890350"/>
            <a:ext cx="3149400" cy="14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12"/>
          <p:cNvCxnSpPr/>
          <p:nvPr/>
        </p:nvCxnSpPr>
        <p:spPr>
          <a:xfrm rot="10800000">
            <a:off x="1987475" y="2015600"/>
            <a:ext cx="0" cy="3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2"/>
          <p:cNvCxnSpPr/>
          <p:nvPr/>
        </p:nvCxnSpPr>
        <p:spPr>
          <a:xfrm>
            <a:off x="600425" y="2858150"/>
            <a:ext cx="2774100" cy="15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2"/>
          <p:cNvSpPr txBox="1"/>
          <p:nvPr/>
        </p:nvSpPr>
        <p:spPr>
          <a:xfrm>
            <a:off x="3318417" y="28305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3036717" y="4158991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1976288" y="19131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1054125" y="2589074"/>
            <a:ext cx="1944000" cy="1887000"/>
          </a:xfrm>
          <a:prstGeom prst="arc">
            <a:avLst>
              <a:gd name="adj1" fmla="val 20505075"/>
              <a:gd name="adj2" fmla="val 895024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025" y="1913125"/>
            <a:ext cx="2433900" cy="6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2"/>
          <p:cNvSpPr txBox="1"/>
          <p:nvPr/>
        </p:nvSpPr>
        <p:spPr>
          <a:xfrm>
            <a:off x="1213863" y="3844304"/>
            <a:ext cx="28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0</a:t>
            </a:r>
            <a:endParaRPr/>
          </a:p>
        </p:txBody>
      </p:sp>
      <p:sp>
        <p:nvSpPr>
          <p:cNvPr id="131" name="Google Shape;131;p12"/>
          <p:cNvSpPr txBox="1"/>
          <p:nvPr/>
        </p:nvSpPr>
        <p:spPr>
          <a:xfrm>
            <a:off x="2998113" y="2973104"/>
            <a:ext cx="281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50">
                <a:solidFill>
                  <a:schemeClr val="dk1"/>
                </a:solidFill>
              </a:rPr>
              <a:t>𝜋</a:t>
            </a: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800339" y="2367934"/>
            <a:ext cx="2560500" cy="2464200"/>
          </a:xfrm>
          <a:prstGeom prst="arc">
            <a:avLst>
              <a:gd name="adj1" fmla="val 9774573"/>
              <a:gd name="adj2" fmla="val 895024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 txBox="1"/>
          <p:nvPr/>
        </p:nvSpPr>
        <p:spPr>
          <a:xfrm>
            <a:off x="2637124" y="2623906"/>
            <a:ext cx="419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50">
                <a:solidFill>
                  <a:schemeClr val="dk1"/>
                </a:solidFill>
              </a:rPr>
              <a:t>-𝜋</a:t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1105847" y="2742213"/>
            <a:ext cx="1944000" cy="1887000"/>
          </a:xfrm>
          <a:prstGeom prst="arc">
            <a:avLst>
              <a:gd name="adj1" fmla="val 10078134"/>
              <a:gd name="adj2" fmla="val 194024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 txBox="1"/>
          <p:nvPr/>
        </p:nvSpPr>
        <p:spPr>
          <a:xfrm>
            <a:off x="1143188" y="3501079"/>
            <a:ext cx="28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0</a:t>
            </a:r>
            <a:endParaRPr/>
          </a:p>
        </p:txBody>
      </p:sp>
      <p:sp>
        <p:nvSpPr>
          <p:cNvPr id="136" name="Google Shape;136;p12"/>
          <p:cNvSpPr txBox="1"/>
          <p:nvPr/>
        </p:nvSpPr>
        <p:spPr>
          <a:xfrm>
            <a:off x="795874" y="4227122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FF0000"/>
                </a:solidFill>
              </a:rPr>
              <a:t>0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390550" y="3632650"/>
            <a:ext cx="474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rgbClr val="FF0000"/>
                </a:solidFill>
              </a:rPr>
              <a:t>2</a:t>
            </a:r>
            <a:r>
              <a:rPr lang="pt-BR" sz="2050" b="1">
                <a:solidFill>
                  <a:srgbClr val="FF0000"/>
                </a:solidFill>
              </a:rPr>
              <a:t>𝜋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38" name="Google Shape;13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468" y="2973100"/>
            <a:ext cx="4088676" cy="5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 txBox="1"/>
          <p:nvPr/>
        </p:nvSpPr>
        <p:spPr>
          <a:xfrm>
            <a:off x="4270791" y="2644507"/>
            <a:ext cx="4593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solidFill>
                  <a:schemeClr val="dk1"/>
                </a:solidFill>
              </a:rPr>
              <a:t>sabendo que:</a:t>
            </a:r>
            <a:endParaRPr/>
          </a:p>
        </p:txBody>
      </p:sp>
      <p:pic>
        <p:nvPicPr>
          <p:cNvPr id="140" name="Google Shape;14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688" y="4257425"/>
            <a:ext cx="3314583" cy="79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3"/>
          <p:cNvCxnSpPr/>
          <p:nvPr/>
        </p:nvCxnSpPr>
        <p:spPr>
          <a:xfrm rot="10800000">
            <a:off x="1987525" y="3595650"/>
            <a:ext cx="255900" cy="93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Descobrindo o 𝜃</a:t>
            </a:r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066400" cy="13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A função cos(x) neste caso serve para identificar o valor do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𝜃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.</a:t>
            </a:r>
            <a:endParaRPr sz="1400"/>
          </a:p>
        </p:txBody>
      </p:sp>
      <p:sp>
        <p:nvSpPr>
          <p:cNvPr id="149" name="Google Shape;14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50" name="Google Shape;150;p13"/>
          <p:cNvSpPr txBox="1"/>
          <p:nvPr/>
        </p:nvSpPr>
        <p:spPr>
          <a:xfrm>
            <a:off x="2597750" y="5335075"/>
            <a:ext cx="5795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fonte: </a:t>
            </a:r>
            <a:r>
              <a:rPr lang="pt-BR" sz="1150" u="sng">
                <a:solidFill>
                  <a:schemeClr val="hlink"/>
                </a:solidFill>
                <a:hlinkClick r:id="rId3"/>
              </a:rPr>
              <a:t>https://en.wikipedia.org/wiki/Atan2</a:t>
            </a:r>
            <a:r>
              <a:rPr lang="pt-BR" sz="1150">
                <a:solidFill>
                  <a:schemeClr val="dk1"/>
                </a:solidFill>
              </a:rPr>
              <a:t> </a:t>
            </a:r>
            <a:endParaRPr sz="100"/>
          </a:p>
        </p:txBody>
      </p:sp>
      <p:cxnSp>
        <p:nvCxnSpPr>
          <p:cNvPr id="151" name="Google Shape;151;p13"/>
          <p:cNvCxnSpPr/>
          <p:nvPr/>
        </p:nvCxnSpPr>
        <p:spPr>
          <a:xfrm rot="10800000" flipH="1">
            <a:off x="412775" y="2890350"/>
            <a:ext cx="3149400" cy="14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3"/>
          <p:cNvCxnSpPr/>
          <p:nvPr/>
        </p:nvCxnSpPr>
        <p:spPr>
          <a:xfrm rot="10800000">
            <a:off x="1987475" y="2015600"/>
            <a:ext cx="0" cy="3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3"/>
          <p:cNvCxnSpPr/>
          <p:nvPr/>
        </p:nvCxnSpPr>
        <p:spPr>
          <a:xfrm>
            <a:off x="600425" y="2858150"/>
            <a:ext cx="2774100" cy="15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13"/>
          <p:cNvSpPr txBox="1"/>
          <p:nvPr/>
        </p:nvSpPr>
        <p:spPr>
          <a:xfrm>
            <a:off x="3318417" y="28305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3036717" y="4158991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1976288" y="19131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1649516" y="3595639"/>
            <a:ext cx="675900" cy="656100"/>
          </a:xfrm>
          <a:prstGeom prst="arc">
            <a:avLst>
              <a:gd name="adj1" fmla="val 3582323"/>
              <a:gd name="adj2" fmla="val 53993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641590" y="2511366"/>
            <a:ext cx="2560552" cy="250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 txBox="1"/>
          <p:nvPr/>
        </p:nvSpPr>
        <p:spPr>
          <a:xfrm>
            <a:off x="1936932" y="4173634"/>
            <a:ext cx="474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chemeClr val="dk1"/>
                </a:solidFill>
              </a:rPr>
              <a:t>𝜃</a:t>
            </a:r>
            <a:endParaRPr sz="1450">
              <a:solidFill>
                <a:srgbClr val="222222"/>
              </a:solidFill>
            </a:endParaRPr>
          </a:p>
        </p:txBody>
      </p:sp>
      <p:pic>
        <p:nvPicPr>
          <p:cNvPr id="160" name="Google Shape;1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160" y="3172975"/>
            <a:ext cx="2144940" cy="65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Coordenadas u e v</a:t>
            </a:r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Para trabalhar com texturas usamos normalmente coordenadas normalizadas e não 𝜃 e 𝜙 diretamente, assim para fazer a conversão basta:</a:t>
            </a:r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69" name="Google Shape;1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850" y="2103188"/>
            <a:ext cx="19335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Leitor de Imagens STB</a:t>
            </a:r>
            <a:endParaRPr/>
          </a:p>
        </p:txBody>
      </p:sp>
      <p:sp>
        <p:nvSpPr>
          <p:cNvPr id="176" name="Google Shape;176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77" name="Google Shape;177;p15"/>
          <p:cNvSpPr txBox="1"/>
          <p:nvPr/>
        </p:nvSpPr>
        <p:spPr>
          <a:xfrm>
            <a:off x="564275" y="4875125"/>
            <a:ext cx="56226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hlinkClick r:id="rId3"/>
              </a:rPr>
              <a:t>https://github.com/nothings/stb</a:t>
            </a:r>
            <a:r>
              <a:rPr lang="pt-BR" sz="2000">
                <a:solidFill>
                  <a:schemeClr val="dk1"/>
                </a:solidFill>
              </a:rPr>
              <a:t> </a:t>
            </a:r>
            <a:endParaRPr/>
          </a:p>
        </p:txBody>
      </p:sp>
      <p:pic>
        <p:nvPicPr>
          <p:cNvPr id="178" name="Google Shape;1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225" y="825691"/>
            <a:ext cx="8461551" cy="393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185" name="Google Shape;185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86" name="Google Shape;186;p16"/>
          <p:cNvSpPr txBox="1"/>
          <p:nvPr/>
        </p:nvSpPr>
        <p:spPr>
          <a:xfrm>
            <a:off x="369925" y="747350"/>
            <a:ext cx="8142600" cy="3924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TEXTURE_H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TEXTURE_H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"rtweekend.h"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texture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solid_color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solid_color()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solid_color(color c) : color_value(c)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solid_color(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red,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green,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blue)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: solid_color(color(red,green,blue))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vec3&amp; p)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color_value;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color color_value;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87" name="Google Shape;187;p16"/>
          <p:cNvSpPr txBox="1"/>
          <p:nvPr/>
        </p:nvSpPr>
        <p:spPr>
          <a:xfrm>
            <a:off x="369925" y="473080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0" y="1604075"/>
            <a:ext cx="9144000" cy="1832100"/>
          </a:xfrm>
          <a:prstGeom prst="rect">
            <a:avLst/>
          </a:prstGeom>
          <a:solidFill>
            <a:srgbClr val="FF0000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67" b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Mapeamentos</a:t>
            </a:r>
            <a:endParaRPr sz="7267" b="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194" name="Google Shape;19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195" name="Google Shape;195;p17"/>
          <p:cNvSpPr txBox="1"/>
          <p:nvPr/>
        </p:nvSpPr>
        <p:spPr>
          <a:xfrm>
            <a:off x="369925" y="747350"/>
            <a:ext cx="8142600" cy="2085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hit_record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p;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normal;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&lt;material&gt; mat_ptr;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u;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front_face;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96" name="Google Shape;196;p17"/>
          <p:cNvSpPr txBox="1"/>
          <p:nvPr/>
        </p:nvSpPr>
        <p:spPr>
          <a:xfrm>
            <a:off x="369925" y="2950875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[hittable.h]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03" name="Google Shape;20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04" name="Google Shape;204;p18"/>
          <p:cNvSpPr txBox="1"/>
          <p:nvPr/>
        </p:nvSpPr>
        <p:spPr>
          <a:xfrm>
            <a:off x="369925" y="473080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[sphere.h]</a:t>
            </a:r>
            <a:endParaRPr/>
          </a:p>
        </p:txBody>
      </p:sp>
      <p:sp>
        <p:nvSpPr>
          <p:cNvPr id="205" name="Google Shape;205;p18"/>
          <p:cNvSpPr txBox="1"/>
          <p:nvPr/>
        </p:nvSpPr>
        <p:spPr>
          <a:xfrm>
            <a:off x="369925" y="747350"/>
            <a:ext cx="8142600" cy="36861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sphere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get_sphere_uv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&amp; u,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&amp; v)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p: a given point on the sphere of radius one, centered at the origin.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u: returned value [0,1] of angle around the Y axis from X=-1.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v: returned value [0,1] of angle from Y=-1 to Y=+1.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    &lt;1 0 0&gt; yields &lt;0.50 0.50&gt;       &lt;-1  0  0&gt; yields &lt;0.00 0.50&gt;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    &lt;0 1 0&gt; yields &lt;0.50 1.00&gt;       &lt; 0 -1  0&gt; yields &lt;0.50 0.00&gt;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    &lt;0 0 1&gt; yields &lt;0.25 0.50&gt;       &lt; 0  0 -1&gt; yields &lt;0.75 0.50&gt;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theta =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acos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(-p.y());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phi =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atan2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(-p.z(), p.x()) + pi;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u = phi / 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*pi);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 = theta / pi;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12" name="Google Shape;21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213" name="Google Shape;213;p19"/>
          <p:cNvSpPr txBox="1"/>
          <p:nvPr/>
        </p:nvSpPr>
        <p:spPr>
          <a:xfrm>
            <a:off x="369775" y="338570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[sphere.h]</a:t>
            </a:r>
            <a:endParaRPr/>
          </a:p>
        </p:txBody>
      </p:sp>
      <p:sp>
        <p:nvSpPr>
          <p:cNvPr id="214" name="Google Shape;214;p19"/>
          <p:cNvSpPr txBox="1"/>
          <p:nvPr/>
        </p:nvSpPr>
        <p:spPr>
          <a:xfrm>
            <a:off x="369925" y="747350"/>
            <a:ext cx="8142600" cy="2481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sphere::hit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(...)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rec.t = root;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rec.p = r.at(rec.t);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outward_normal = (rec.p - center) / radius;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rec.set_face_normal(r, outward_normal);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get_sphere_uv(outward_normal, rec.u, rec.v);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rec.mat_ptr = mat_ptr;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0"/>
          <p:cNvSpPr txBox="1"/>
          <p:nvPr/>
        </p:nvSpPr>
        <p:spPr>
          <a:xfrm>
            <a:off x="369925" y="747350"/>
            <a:ext cx="8142600" cy="4146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#include "texture.h"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lambertian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material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lambertian(</a:t>
            </a:r>
            <a:r>
              <a:rPr lang="pt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color&amp; a) : albedo(make_shared&lt;solid_color&gt;(a)) {}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lambertian(</a:t>
            </a:r>
            <a:r>
              <a:rPr lang="pt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&lt;texture&gt; a) : albedo(a) {}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scatter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r_in,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hit_record&amp; rec, color&amp; attenuation, ray&amp; scattered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)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scatter_direction = rec.normal + random_unit_vector();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Catch degenerate scatter direction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(scatter_direction.near_zero())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scatter_direction = rec.normal;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scattered = ray(rec.p, scatter_direction, r_in.time());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attenuation = albedo-&gt;value(rec.u, rec.v, rec.p);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pt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pt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&lt;texture&gt; albedo;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1" name="Google Shape;221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22" name="Google Shape;222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223" name="Google Shape;223;p20"/>
          <p:cNvSpPr txBox="1"/>
          <p:nvPr/>
        </p:nvSpPr>
        <p:spPr>
          <a:xfrm>
            <a:off x="369925" y="489395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[material.h]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"/>
          <p:cNvSpPr txBox="1"/>
          <p:nvPr/>
        </p:nvSpPr>
        <p:spPr>
          <a:xfrm>
            <a:off x="369925" y="747350"/>
            <a:ext cx="8142600" cy="4617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"rtweekend.h"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"rtw_stb_image.h"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"perlin.h"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&lt;iostream&gt;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image_texture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bytes_per_pixel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image_texture()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: data(</a:t>
            </a:r>
            <a:r>
              <a:rPr lang="pt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nullptr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width(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height(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bytes_per_scanline(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image_texture(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 filename)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components_per_pixel = bytes_per_pixel;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data = stbi_load(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filename, &amp;width, &amp;height, &amp;components_per_pixel, components_per_pixel);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(!data)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cerr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pt-BR" sz="9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"ERROR: Could not load texture image file '"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&lt;&lt; filename &lt;&lt; </a:t>
            </a:r>
            <a:r>
              <a:rPr lang="pt-BR" sz="9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"'.\n"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width = height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bytes_per_scanline = bytes_per_pixel * width;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~image_texture()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delete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data;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0" name="Google Shape;2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31" name="Google Shape;2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32" name="Google Shape;232;p21"/>
          <p:cNvSpPr txBox="1"/>
          <p:nvPr/>
        </p:nvSpPr>
        <p:spPr>
          <a:xfrm>
            <a:off x="369925" y="5345625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40" name="Google Shape;240;p22"/>
          <p:cNvSpPr txBox="1"/>
          <p:nvPr/>
        </p:nvSpPr>
        <p:spPr>
          <a:xfrm>
            <a:off x="369925" y="467225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[texture.h]</a:t>
            </a:r>
            <a:endParaRPr/>
          </a:p>
        </p:txBody>
      </p:sp>
      <p:sp>
        <p:nvSpPr>
          <p:cNvPr id="241" name="Google Shape;241;p22"/>
          <p:cNvSpPr txBox="1"/>
          <p:nvPr/>
        </p:nvSpPr>
        <p:spPr>
          <a:xfrm>
            <a:off x="369925" y="747350"/>
            <a:ext cx="8142600" cy="3924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vec3&amp; p)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If we have no texture data, then return solid cyan as a debugging aid.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(data == </a:t>
            </a:r>
            <a:r>
              <a:rPr lang="pt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nullptr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Clamp input texture coordinates to [0,1] x [1,0]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u = clamp(u,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- clamp(v,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Flip V to image coordinates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 =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&gt;(u * width);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j =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&gt;(v * height);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Clamp integer mapping, since actual coordinates should be less than 1.0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(i &gt;= width)  i = width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(j &gt;= height) j = height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color_scale =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255.0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pixel = data + j*bytes_per_scanline + i*bytes_per_pixel;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color(color_scale*pixel[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], color_scale*pixel[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], color_scale*pixel[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unsigned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char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*data;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width, height;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bytes_per_scanline;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48" name="Google Shape;2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49" name="Google Shape;249;p23"/>
          <p:cNvSpPr txBox="1"/>
          <p:nvPr/>
        </p:nvSpPr>
        <p:spPr>
          <a:xfrm>
            <a:off x="369925" y="3642100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[rtw_stb_image.h]</a:t>
            </a:r>
            <a:endParaRPr/>
          </a:p>
        </p:txBody>
      </p:sp>
      <p:sp>
        <p:nvSpPr>
          <p:cNvPr id="250" name="Google Shape;250;p23"/>
          <p:cNvSpPr txBox="1"/>
          <p:nvPr/>
        </p:nvSpPr>
        <p:spPr>
          <a:xfrm>
            <a:off x="369925" y="747350"/>
            <a:ext cx="8142600" cy="28167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RTWEEKEND_STB_IMAGE_H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RTWEEKEND_STB_IMAGE_H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Disable pedantic warnings for this external library.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#ifdef _MSC_VER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Microsoft Visual C++ Compiler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#pragma warning (push, 0)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STB_IMAGE_IMPLEMENTATION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"external/stb_image.h"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Restore warning levels.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#ifdef _MSC_VER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Microsoft Visual C++ Compiler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#pragma warning (pop)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0" marR="1016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Códigos de Referência</a:t>
            </a:r>
            <a:endParaRPr/>
          </a:p>
        </p:txBody>
      </p:sp>
      <p:sp>
        <p:nvSpPr>
          <p:cNvPr id="257" name="Google Shape;25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58" name="Google Shape;258;p24"/>
          <p:cNvSpPr txBox="1"/>
          <p:nvPr/>
        </p:nvSpPr>
        <p:spPr>
          <a:xfrm>
            <a:off x="369925" y="3364275"/>
            <a:ext cx="8142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222222"/>
                </a:solidFill>
                <a:latin typeface="Courier New"/>
                <a:ea typeface="Courier New"/>
                <a:cs typeface="Courier New"/>
                <a:sym typeface="Courier New"/>
              </a:rPr>
              <a:t>[main.cc]</a:t>
            </a:r>
            <a:endParaRPr/>
          </a:p>
        </p:txBody>
      </p:sp>
      <p:sp>
        <p:nvSpPr>
          <p:cNvPr id="259" name="Google Shape;259;p24"/>
          <p:cNvSpPr txBox="1"/>
          <p:nvPr/>
        </p:nvSpPr>
        <p:spPr>
          <a:xfrm>
            <a:off x="369925" y="747350"/>
            <a:ext cx="8142600" cy="2499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hittable_list </a:t>
            </a:r>
            <a:r>
              <a:rPr lang="pt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earth</a:t>
            </a:r>
            <a:r>
              <a:rPr lang="pt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earth_texture = make_shared&lt;image_texture&gt;(</a:t>
            </a:r>
            <a:r>
              <a:rPr lang="pt-BR" sz="9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"earthmap.jpg"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earth_surface = make_shared&lt;lambertian&gt;(earth_texture);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globe = make_shared&lt;sphere&gt;(point3(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pt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earth_surface);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pt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hittable_list(globe);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marL="101600" marR="101600" lvl="0" indent="0" algn="l" rtl="0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222222"/>
                </a:solidFill>
                <a:latin typeface="Consolas"/>
                <a:ea typeface="Consolas"/>
                <a:cs typeface="Consolas"/>
                <a:sym typeface="Consolas"/>
              </a:rPr>
              <a:t>    world = earth();</a:t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 esperado</a:t>
            </a:r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tudo correr bem, você deve ter a seguinte imagem gerada.</a:t>
            </a:r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38" y="1330200"/>
            <a:ext cx="6588075" cy="37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/>
        </p:nvSpPr>
        <p:spPr>
          <a:xfrm>
            <a:off x="1004250" y="5087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Programa preparado: github….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</a:t>
            </a:r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75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Faça os ajustes no código para o cálculo de projeção de textura para um cilindro.</a:t>
            </a: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78" name="Google Shape;2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2124400"/>
            <a:ext cx="3096251" cy="3096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/>
        </p:nvSpPr>
        <p:spPr>
          <a:xfrm>
            <a:off x="3484975" y="1594975"/>
            <a:ext cx="5221800" cy="323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globe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pt-BR" sz="9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make_shared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900" b="1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cylinder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pt-BR" sz="900" b="1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9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earth_surface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701" y="2230337"/>
            <a:ext cx="5268048" cy="2963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4156350" y="5220650"/>
            <a:ext cx="41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https://github.com/lpsoares/TarefaRayTracer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Environment Map</a:t>
            </a:r>
            <a:endParaRPr/>
          </a:p>
        </p:txBody>
      </p:sp>
      <p:sp>
        <p:nvSpPr>
          <p:cNvPr id="484" name="Google Shape;484;p5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Uma função esférica para cores, que é armazenada como uma textura.</a:t>
            </a:r>
            <a:endParaRPr sz="1800"/>
          </a:p>
        </p:txBody>
      </p:sp>
      <p:sp>
        <p:nvSpPr>
          <p:cNvPr id="485" name="Google Shape;485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486" name="Google Shape;486;p57" descr="page78image7194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853671"/>
            <a:ext cx="2901509" cy="290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 descr="page78image72069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9335" y="1853671"/>
            <a:ext cx="5029651" cy="29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/>
          <p:nvPr/>
        </p:nvSpPr>
        <p:spPr>
          <a:xfrm>
            <a:off x="390550" y="4800600"/>
            <a:ext cx="333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de textur</a:t>
            </a:r>
            <a:r>
              <a:rPr lang="en-BR" sz="1500">
                <a:solidFill>
                  <a:schemeClr val="dk1"/>
                </a:solidFill>
              </a:rPr>
              <a:t>a</a:t>
            </a: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Lat/Long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7"/>
          <p:cNvSpPr/>
          <p:nvPr/>
        </p:nvSpPr>
        <p:spPr>
          <a:xfrm>
            <a:off x="3639335" y="4755180"/>
            <a:ext cx="502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de reflexão no mapa de textura</a:t>
            </a:r>
            <a:endParaRPr sz="1300"/>
          </a:p>
        </p:txBody>
      </p:sp>
      <p:sp>
        <p:nvSpPr>
          <p:cNvPr id="490" name="Google Shape;490;p57"/>
          <p:cNvSpPr/>
          <p:nvPr/>
        </p:nvSpPr>
        <p:spPr>
          <a:xfrm>
            <a:off x="5586822" y="5315900"/>
            <a:ext cx="27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[Blinn &amp; Newell 1976]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53" name="Google Shape;753;p71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7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Environment Map Esférico</a:t>
            </a:r>
            <a:endParaRPr/>
          </a:p>
        </p:txBody>
      </p:sp>
      <p:pic>
        <p:nvPicPr>
          <p:cNvPr id="496" name="Google Shape;49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290" y="838985"/>
            <a:ext cx="722274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Cube Map</a:t>
            </a:r>
            <a:endParaRPr/>
          </a:p>
        </p:txBody>
      </p:sp>
      <p:sp>
        <p:nvSpPr>
          <p:cNvPr id="503" name="Google Shape;503;p59"/>
          <p:cNvSpPr txBox="1">
            <a:spLocks noGrp="1"/>
          </p:cNvSpPr>
          <p:nvPr>
            <p:ph type="body" idx="1"/>
          </p:nvPr>
        </p:nvSpPr>
        <p:spPr>
          <a:xfrm>
            <a:off x="246580" y="4623371"/>
            <a:ext cx="85722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vetor mapeia para um ponto no cubo ao longo da direção.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cubo é texturizado com 6 mapas de textura quadrados.</a:t>
            </a:r>
            <a:endParaRPr/>
          </a:p>
        </p:txBody>
      </p:sp>
      <p:sp>
        <p:nvSpPr>
          <p:cNvPr id="504" name="Google Shape;50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505" name="Google Shape;50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764389"/>
            <a:ext cx="8239743" cy="380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Cube Map</a:t>
            </a:r>
            <a:endParaRPr/>
          </a:p>
        </p:txBody>
      </p:sp>
      <p:sp>
        <p:nvSpPr>
          <p:cNvPr id="512" name="Google Shape;5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pic>
        <p:nvPicPr>
          <p:cNvPr id="513" name="Google Shape;513;p60" descr="page82image23767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04" y="540778"/>
            <a:ext cx="6624792" cy="496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0"/>
          <p:cNvSpPr/>
          <p:nvPr/>
        </p:nvSpPr>
        <p:spPr>
          <a:xfrm>
            <a:off x="6843327" y="3869456"/>
            <a:ext cx="1154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BR" sz="1100" b="1">
                <a:solidFill>
                  <a:srgbClr val="52565A"/>
                </a:solidFill>
                <a:latin typeface="arial"/>
                <a:ea typeface="arial"/>
                <a:cs typeface="arial"/>
                <a:sym typeface="arial"/>
              </a:rPr>
              <a:t>Emil Persson</a:t>
            </a:r>
            <a:r>
              <a:rPr lang="en-BR" sz="1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Displacement Mapping</a:t>
            </a:r>
            <a:endParaRPr/>
          </a:p>
        </p:txBody>
      </p:sp>
      <p:sp>
        <p:nvSpPr>
          <p:cNvPr id="520" name="Google Shape;520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Textura armazena as perturbações da superfície.</a:t>
            </a:r>
            <a:endParaRPr/>
          </a:p>
        </p:txBody>
      </p:sp>
      <p:sp>
        <p:nvSpPr>
          <p:cNvPr id="521" name="Google Shape;521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522" name="Google Shape;522;p61" descr="page83image23772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3728" y="1602524"/>
            <a:ext cx="4949122" cy="371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Displacement Mapping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body" idx="1"/>
          </p:nvPr>
        </p:nvSpPr>
        <p:spPr>
          <a:xfrm>
            <a:off x="390548" y="4950292"/>
            <a:ext cx="237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en-BR" sz="1400"/>
              <a:t>Paweł Filip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en-BR" sz="1400"/>
              <a:t>tolas.wordpress.com 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</p:txBody>
      </p:sp>
      <p:sp>
        <p:nvSpPr>
          <p:cNvPr id="529" name="Google Shape;529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530" name="Google Shape;530;p62" descr="page84image7280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209" y="838985"/>
            <a:ext cx="3682999" cy="222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2" descr="page84image72796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5365" y="764708"/>
            <a:ext cx="2301764" cy="230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2" descr="page84image72888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9976" y="3220075"/>
            <a:ext cx="3761828" cy="226867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2"/>
          <p:cNvSpPr/>
          <p:nvPr/>
        </p:nvSpPr>
        <p:spPr>
          <a:xfrm>
            <a:off x="864527" y="2758582"/>
            <a:ext cx="12426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 Base</a:t>
            </a:r>
            <a:endParaRPr/>
          </a:p>
        </p:txBody>
      </p:sp>
      <p:sp>
        <p:nvSpPr>
          <p:cNvPr id="534" name="Google Shape;534;p62"/>
          <p:cNvSpPr/>
          <p:nvPr/>
        </p:nvSpPr>
        <p:spPr>
          <a:xfrm>
            <a:off x="5378721" y="2769092"/>
            <a:ext cx="14223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Displacement Map</a:t>
            </a:r>
            <a:endParaRPr/>
          </a:p>
        </p:txBody>
      </p:sp>
      <p:sp>
        <p:nvSpPr>
          <p:cNvPr id="535" name="Google Shape;535;p62"/>
          <p:cNvSpPr/>
          <p:nvPr/>
        </p:nvSpPr>
        <p:spPr>
          <a:xfrm>
            <a:off x="3111506" y="5193829"/>
            <a:ext cx="21276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 com perturbações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ED44-1BC0-B156-CA9A-7B9FB831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Environment</a:t>
            </a:r>
            <a:r>
              <a:rPr lang="pt-BR" dirty="0"/>
              <a:t> Map no </a:t>
            </a:r>
            <a:r>
              <a:rPr lang="pt-BR" dirty="0" err="1"/>
              <a:t>Shadertoy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1382-C11D-5179-DFE5-E25BB2544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https://www.shadertoy.com/view/ll33zS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0D934-540D-2AC8-C57E-FEF6DFAE0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81B5E8-66DA-60B9-9087-021D5CA9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16" y="1364362"/>
            <a:ext cx="7059168" cy="39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74722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2009</Words>
  <Application>Microsoft Macintosh PowerPoint</Application>
  <PresentationFormat>On-screen Show (16:10)</PresentationFormat>
  <Paragraphs>335</Paragraphs>
  <Slides>30</Slides>
  <Notes>29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Arial</vt:lpstr>
      <vt:lpstr>Arial</vt:lpstr>
      <vt:lpstr>Calibri</vt:lpstr>
      <vt:lpstr>Consolas</vt:lpstr>
      <vt:lpstr>Courier New</vt:lpstr>
      <vt:lpstr>Times New Roman</vt:lpstr>
      <vt:lpstr>Verdana</vt:lpstr>
      <vt:lpstr>Personalizar design</vt:lpstr>
      <vt:lpstr>PowerPoint Presentation</vt:lpstr>
      <vt:lpstr>Mapeamentos</vt:lpstr>
      <vt:lpstr>Environment Map</vt:lpstr>
      <vt:lpstr>Environment Map Esférico</vt:lpstr>
      <vt:lpstr>Cube Map</vt:lpstr>
      <vt:lpstr>Cube Map</vt:lpstr>
      <vt:lpstr>Displacement Mapping</vt:lpstr>
      <vt:lpstr>Displacement Mapping</vt:lpstr>
      <vt:lpstr>Environment Map no Shadertoy</vt:lpstr>
      <vt:lpstr>Coordenadas paramétricas em superfícies implícitas</vt:lpstr>
      <vt:lpstr>Implícita vs Explícita</vt:lpstr>
      <vt:lpstr>Varrendo a textura</vt:lpstr>
      <vt:lpstr>Como descobrir Theta e Phi</vt:lpstr>
      <vt:lpstr>Descobrindo o 𝜙</vt:lpstr>
      <vt:lpstr>Ajustando Faixa do 𝜙</vt:lpstr>
      <vt:lpstr>Descobrindo o 𝜃</vt:lpstr>
      <vt:lpstr>Coordenadas u e v</vt:lpstr>
      <vt:lpstr>Leitor de Imagens STB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Códigos de Referência</vt:lpstr>
      <vt:lpstr>Resultado esperado</vt:lpstr>
      <vt:lpstr>Tarefa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</cp:revision>
  <dcterms:modified xsi:type="dcterms:W3CDTF">2023-05-12T20:46:52Z</dcterms:modified>
</cp:coreProperties>
</file>